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Dancing Script" panose="020B0604020202020204" charset="0"/>
      <p:regular r:id="rId17"/>
    </p:embeddedFont>
    <p:embeddedFont>
      <p:font typeface="Faustina" panose="020B0604020202020204" charset="0"/>
      <p:regular r:id="rId18"/>
    </p:embeddedFont>
    <p:embeddedFont>
      <p:font typeface="Muli" panose="020B0604020202020204" charset="0"/>
      <p:regular r:id="rId19"/>
    </p:embeddedFont>
    <p:embeddedFont>
      <p:font typeface="Muli Bold" panose="020B0604020202020204" charset="0"/>
      <p:regular r:id="rId20"/>
    </p:embeddedFont>
    <p:embeddedFont>
      <p:font typeface="Muli Ultra-Bold" panose="020B0604020202020204" charset="0"/>
      <p:regular r:id="rId21"/>
    </p:embeddedFont>
    <p:embeddedFont>
      <p:font typeface="Noto Sans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82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0.svg"/><Relationship Id="rId7" Type="http://schemas.openxmlformats.org/officeDocument/2006/relationships/image" Target="../media/image3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2.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0.svg"/><Relationship Id="rId7" Type="http://schemas.openxmlformats.org/officeDocument/2006/relationships/image" Target="../media/image27.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29.svg"/><Relationship Id="rId5" Type="http://schemas.openxmlformats.org/officeDocument/2006/relationships/image" Target="../media/image22.svg"/><Relationship Id="rId10" Type="http://schemas.openxmlformats.org/officeDocument/2006/relationships/image" Target="../media/image28.png"/><Relationship Id="rId4" Type="http://schemas.openxmlformats.org/officeDocument/2006/relationships/image" Target="../media/image21.png"/><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0.svg"/><Relationship Id="rId7" Type="http://schemas.openxmlformats.org/officeDocument/2006/relationships/image" Target="../media/image27.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29.svg"/><Relationship Id="rId5" Type="http://schemas.openxmlformats.org/officeDocument/2006/relationships/image" Target="../media/image22.svg"/><Relationship Id="rId10" Type="http://schemas.openxmlformats.org/officeDocument/2006/relationships/image" Target="../media/image28.png"/><Relationship Id="rId4" Type="http://schemas.openxmlformats.org/officeDocument/2006/relationships/image" Target="../media/image21.png"/><Relationship Id="rId9"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svg"/><Relationship Id="rId7" Type="http://schemas.openxmlformats.org/officeDocument/2006/relationships/image" Target="../media/image33.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6.svg"/><Relationship Id="rId10" Type="http://schemas.openxmlformats.org/officeDocument/2006/relationships/image" Target="../media/image36.jpeg"/><Relationship Id="rId4" Type="http://schemas.openxmlformats.org/officeDocument/2006/relationships/image" Target="../media/image15.png"/><Relationship Id="rId9" Type="http://schemas.openxmlformats.org/officeDocument/2006/relationships/image" Target="../media/image35.sv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0.svg"/><Relationship Id="rId7" Type="http://schemas.openxmlformats.org/officeDocument/2006/relationships/image" Target="../media/image3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0.svg"/><Relationship Id="rId7" Type="http://schemas.openxmlformats.org/officeDocument/2006/relationships/image" Target="../media/image3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0.svg"/><Relationship Id="rId7" Type="http://schemas.openxmlformats.org/officeDocument/2006/relationships/image" Target="../media/image3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DACD"/>
        </a:solidFill>
        <a:effectLst/>
      </p:bgPr>
    </p:bg>
    <p:spTree>
      <p:nvGrpSpPr>
        <p:cNvPr id="1" name=""/>
        <p:cNvGrpSpPr/>
        <p:nvPr/>
      </p:nvGrpSpPr>
      <p:grpSpPr>
        <a:xfrm>
          <a:off x="0" y="0"/>
          <a:ext cx="0" cy="0"/>
          <a:chOff x="0" y="0"/>
          <a:chExt cx="0" cy="0"/>
        </a:xfrm>
      </p:grpSpPr>
      <p:sp>
        <p:nvSpPr>
          <p:cNvPr id="2" name="Freeform 2"/>
          <p:cNvSpPr/>
          <p:nvPr/>
        </p:nvSpPr>
        <p:spPr>
          <a:xfrm rot="5400000">
            <a:off x="5727412" y="-135490"/>
            <a:ext cx="6642675" cy="11199331"/>
          </a:xfrm>
          <a:custGeom>
            <a:avLst/>
            <a:gdLst/>
            <a:ahLst/>
            <a:cxnLst/>
            <a:rect l="l" t="t" r="r" b="b"/>
            <a:pathLst>
              <a:path w="6642675" h="11199331">
                <a:moveTo>
                  <a:pt x="0" y="0"/>
                </a:moveTo>
                <a:lnTo>
                  <a:pt x="6642676" y="0"/>
                </a:lnTo>
                <a:lnTo>
                  <a:pt x="6642676" y="11199331"/>
                </a:lnTo>
                <a:lnTo>
                  <a:pt x="0" y="11199331"/>
                </a:lnTo>
                <a:lnTo>
                  <a:pt x="0" y="0"/>
                </a:lnTo>
                <a:close/>
              </a:path>
            </a:pathLst>
          </a:custGeom>
          <a:blipFill>
            <a:blip r:embed="rId2">
              <a:extLst>
                <a:ext uri="{96DAC541-7B7A-43D3-8B79-37D633B846F1}">
                  <asvg:svgBlip xmlns:asvg="http://schemas.microsoft.com/office/drawing/2016/SVG/main" r:embed="rId3"/>
                </a:ext>
              </a:extLst>
            </a:blip>
            <a:stretch>
              <a:fillRect l="-26236"/>
            </a:stretch>
          </a:blipFill>
        </p:spPr>
      </p:sp>
      <p:sp>
        <p:nvSpPr>
          <p:cNvPr id="3" name="Freeform 3"/>
          <p:cNvSpPr/>
          <p:nvPr/>
        </p:nvSpPr>
        <p:spPr>
          <a:xfrm rot="3412007">
            <a:off x="-937674" y="6974551"/>
            <a:ext cx="2506139" cy="6072144"/>
          </a:xfrm>
          <a:custGeom>
            <a:avLst/>
            <a:gdLst/>
            <a:ahLst/>
            <a:cxnLst/>
            <a:rect l="l" t="t" r="r" b="b"/>
            <a:pathLst>
              <a:path w="2506139" h="6072144">
                <a:moveTo>
                  <a:pt x="0" y="0"/>
                </a:moveTo>
                <a:lnTo>
                  <a:pt x="2506139" y="0"/>
                </a:lnTo>
                <a:lnTo>
                  <a:pt x="2506139" y="6072144"/>
                </a:lnTo>
                <a:lnTo>
                  <a:pt x="0" y="6072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352294" y="588942"/>
            <a:ext cx="1583412" cy="2262017"/>
          </a:xfrm>
          <a:custGeom>
            <a:avLst/>
            <a:gdLst/>
            <a:ahLst/>
            <a:cxnLst/>
            <a:rect l="l" t="t" r="r" b="b"/>
            <a:pathLst>
              <a:path w="1583412" h="2262017">
                <a:moveTo>
                  <a:pt x="0" y="0"/>
                </a:moveTo>
                <a:lnTo>
                  <a:pt x="1583412" y="0"/>
                </a:lnTo>
                <a:lnTo>
                  <a:pt x="1583412" y="2262017"/>
                </a:lnTo>
                <a:lnTo>
                  <a:pt x="0" y="22620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2935558" y="4130208"/>
            <a:ext cx="12416884" cy="2435719"/>
            <a:chOff x="0" y="0"/>
            <a:chExt cx="16555846" cy="3247625"/>
          </a:xfrm>
        </p:grpSpPr>
        <p:sp>
          <p:nvSpPr>
            <p:cNvPr id="6" name="TextBox 6"/>
            <p:cNvSpPr txBox="1"/>
            <p:nvPr/>
          </p:nvSpPr>
          <p:spPr>
            <a:xfrm>
              <a:off x="0" y="-94987"/>
              <a:ext cx="16555846" cy="2363611"/>
            </a:xfrm>
            <a:prstGeom prst="rect">
              <a:avLst/>
            </a:prstGeom>
          </p:spPr>
          <p:txBody>
            <a:bodyPr lIns="0" tIns="0" rIns="0" bIns="0" rtlCol="0" anchor="t">
              <a:spAutoFit/>
            </a:bodyPr>
            <a:lstStyle/>
            <a:p>
              <a:pPr algn="ctr">
                <a:lnSpc>
                  <a:spcPts val="14142"/>
                </a:lnSpc>
              </a:pPr>
              <a:r>
                <a:rPr lang="en-US" sz="11405">
                  <a:solidFill>
                    <a:srgbClr val="2C2C2E"/>
                  </a:solidFill>
                  <a:latin typeface="Dancing Script"/>
                </a:rPr>
                <a:t>Reactjs</a:t>
              </a:r>
            </a:p>
          </p:txBody>
        </p:sp>
        <p:sp>
          <p:nvSpPr>
            <p:cNvPr id="7" name="TextBox 7"/>
            <p:cNvSpPr txBox="1"/>
            <p:nvPr/>
          </p:nvSpPr>
          <p:spPr>
            <a:xfrm>
              <a:off x="0" y="2367343"/>
              <a:ext cx="16555846" cy="880282"/>
            </a:xfrm>
            <a:prstGeom prst="rect">
              <a:avLst/>
            </a:prstGeom>
          </p:spPr>
          <p:txBody>
            <a:bodyPr lIns="0" tIns="0" rIns="0" bIns="0" rtlCol="0" anchor="t">
              <a:spAutoFit/>
            </a:bodyPr>
            <a:lstStyle/>
            <a:p>
              <a:pPr algn="ctr">
                <a:lnSpc>
                  <a:spcPts val="5553"/>
                </a:lnSpc>
              </a:pPr>
              <a:r>
                <a:rPr lang="en-US" sz="3967" spc="531">
                  <a:solidFill>
                    <a:srgbClr val="2C2C2E"/>
                  </a:solidFill>
                  <a:latin typeface="Muli Ultra-Bold"/>
                </a:rPr>
                <a:t>Cửa hàng bán trái cây</a:t>
              </a:r>
            </a:p>
          </p:txBody>
        </p:sp>
      </p:grpSp>
      <p:sp>
        <p:nvSpPr>
          <p:cNvPr id="8" name="Freeform 8"/>
          <p:cNvSpPr/>
          <p:nvPr/>
        </p:nvSpPr>
        <p:spPr>
          <a:xfrm rot="-220626">
            <a:off x="7169903" y="7056114"/>
            <a:ext cx="4435774" cy="330667"/>
          </a:xfrm>
          <a:custGeom>
            <a:avLst/>
            <a:gdLst/>
            <a:ahLst/>
            <a:cxnLst/>
            <a:rect l="l" t="t" r="r" b="b"/>
            <a:pathLst>
              <a:path w="4435774" h="330667">
                <a:moveTo>
                  <a:pt x="0" y="0"/>
                </a:moveTo>
                <a:lnTo>
                  <a:pt x="4435773" y="0"/>
                </a:lnTo>
                <a:lnTo>
                  <a:pt x="4435773" y="330666"/>
                </a:lnTo>
                <a:lnTo>
                  <a:pt x="0" y="3306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7365178">
            <a:off x="16868972" y="6490419"/>
            <a:ext cx="2838056" cy="6876348"/>
          </a:xfrm>
          <a:custGeom>
            <a:avLst/>
            <a:gdLst/>
            <a:ahLst/>
            <a:cxnLst/>
            <a:rect l="l" t="t" r="r" b="b"/>
            <a:pathLst>
              <a:path w="2838056" h="6876348">
                <a:moveTo>
                  <a:pt x="0" y="0"/>
                </a:moveTo>
                <a:lnTo>
                  <a:pt x="2838056" y="0"/>
                </a:lnTo>
                <a:lnTo>
                  <a:pt x="2838056" y="6876348"/>
                </a:lnTo>
                <a:lnTo>
                  <a:pt x="0" y="68763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7478474">
            <a:off x="16974755" y="-1828935"/>
            <a:ext cx="1329320" cy="4778603"/>
          </a:xfrm>
          <a:custGeom>
            <a:avLst/>
            <a:gdLst/>
            <a:ahLst/>
            <a:cxnLst/>
            <a:rect l="l" t="t" r="r" b="b"/>
            <a:pathLst>
              <a:path w="1329320" h="4778603">
                <a:moveTo>
                  <a:pt x="0" y="0"/>
                </a:moveTo>
                <a:lnTo>
                  <a:pt x="1329321" y="0"/>
                </a:lnTo>
                <a:lnTo>
                  <a:pt x="1329321" y="4778603"/>
                </a:lnTo>
                <a:lnTo>
                  <a:pt x="0" y="47786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flipH="1">
            <a:off x="15895837" y="3784935"/>
            <a:ext cx="3601458" cy="3126266"/>
          </a:xfrm>
          <a:custGeom>
            <a:avLst/>
            <a:gdLst/>
            <a:ahLst/>
            <a:cxnLst/>
            <a:rect l="l" t="t" r="r" b="b"/>
            <a:pathLst>
              <a:path w="3601458" h="3126266">
                <a:moveTo>
                  <a:pt x="3601458" y="0"/>
                </a:moveTo>
                <a:lnTo>
                  <a:pt x="0" y="0"/>
                </a:lnTo>
                <a:lnTo>
                  <a:pt x="0" y="3126265"/>
                </a:lnTo>
                <a:lnTo>
                  <a:pt x="3601458" y="3126265"/>
                </a:lnTo>
                <a:lnTo>
                  <a:pt x="3601458"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485334" y="3784935"/>
            <a:ext cx="3601458" cy="3126266"/>
          </a:xfrm>
          <a:custGeom>
            <a:avLst/>
            <a:gdLst/>
            <a:ahLst/>
            <a:cxnLst/>
            <a:rect l="l" t="t" r="r" b="b"/>
            <a:pathLst>
              <a:path w="3601458" h="3126266">
                <a:moveTo>
                  <a:pt x="0" y="0"/>
                </a:moveTo>
                <a:lnTo>
                  <a:pt x="3601458" y="0"/>
                </a:lnTo>
                <a:lnTo>
                  <a:pt x="3601458" y="3126265"/>
                </a:lnTo>
                <a:lnTo>
                  <a:pt x="0" y="312626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rot="7638463">
            <a:off x="-484764" y="-3529373"/>
            <a:ext cx="969528" cy="6583212"/>
          </a:xfrm>
          <a:custGeom>
            <a:avLst/>
            <a:gdLst/>
            <a:ahLst/>
            <a:cxnLst/>
            <a:rect l="l" t="t" r="r" b="b"/>
            <a:pathLst>
              <a:path w="969528" h="6583212">
                <a:moveTo>
                  <a:pt x="0" y="0"/>
                </a:moveTo>
                <a:lnTo>
                  <a:pt x="969528" y="0"/>
                </a:lnTo>
                <a:lnTo>
                  <a:pt x="969528" y="6583212"/>
                </a:lnTo>
                <a:lnTo>
                  <a:pt x="0" y="658321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3A4D8"/>
        </a:solidFill>
        <a:effectLst/>
      </p:bgPr>
    </p:bg>
    <p:spTree>
      <p:nvGrpSpPr>
        <p:cNvPr id="1" name=""/>
        <p:cNvGrpSpPr/>
        <p:nvPr/>
      </p:nvGrpSpPr>
      <p:grpSpPr>
        <a:xfrm>
          <a:off x="0" y="0"/>
          <a:ext cx="0" cy="0"/>
          <a:chOff x="0" y="0"/>
          <a:chExt cx="0" cy="0"/>
        </a:xfrm>
      </p:grpSpPr>
      <p:sp>
        <p:nvSpPr>
          <p:cNvPr id="2" name="Freeform 2"/>
          <p:cNvSpPr/>
          <p:nvPr/>
        </p:nvSpPr>
        <p:spPr>
          <a:xfrm rot="5400000">
            <a:off x="4652645" y="-2907182"/>
            <a:ext cx="8305628" cy="16238830"/>
          </a:xfrm>
          <a:custGeom>
            <a:avLst/>
            <a:gdLst/>
            <a:ahLst/>
            <a:cxnLst/>
            <a:rect l="l" t="t" r="r" b="b"/>
            <a:pathLst>
              <a:path w="8305628" h="16238830">
                <a:moveTo>
                  <a:pt x="0" y="0"/>
                </a:moveTo>
                <a:lnTo>
                  <a:pt x="8305628" y="0"/>
                </a:lnTo>
                <a:lnTo>
                  <a:pt x="8305628" y="16238830"/>
                </a:lnTo>
                <a:lnTo>
                  <a:pt x="0" y="16238830"/>
                </a:lnTo>
                <a:lnTo>
                  <a:pt x="0" y="0"/>
                </a:lnTo>
                <a:close/>
              </a:path>
            </a:pathLst>
          </a:custGeom>
          <a:blipFill>
            <a:blip r:embed="rId2">
              <a:extLst>
                <a:ext uri="{96DAC541-7B7A-43D3-8B79-37D633B846F1}">
                  <asvg:svgBlip xmlns:asvg="http://schemas.microsoft.com/office/drawing/2016/SVG/main" r:embed="rId3"/>
                </a:ext>
              </a:extLst>
            </a:blip>
            <a:stretch>
              <a:fillRect l="-6063" t="-876" r="-41611"/>
            </a:stretch>
          </a:blipFill>
        </p:spPr>
      </p:sp>
      <p:sp>
        <p:nvSpPr>
          <p:cNvPr id="3" name="TextBox 3"/>
          <p:cNvSpPr txBox="1"/>
          <p:nvPr/>
        </p:nvSpPr>
        <p:spPr>
          <a:xfrm>
            <a:off x="1703060" y="1211467"/>
            <a:ext cx="13513824" cy="962660"/>
          </a:xfrm>
          <a:prstGeom prst="rect">
            <a:avLst/>
          </a:prstGeom>
        </p:spPr>
        <p:txBody>
          <a:bodyPr lIns="0" tIns="0" rIns="0" bIns="0" rtlCol="0" anchor="t">
            <a:spAutoFit/>
          </a:bodyPr>
          <a:lstStyle/>
          <a:p>
            <a:pPr algn="ctr">
              <a:lnSpc>
                <a:spcPts val="7840"/>
              </a:lnSpc>
              <a:spcBef>
                <a:spcPct val="0"/>
              </a:spcBef>
            </a:pPr>
            <a:r>
              <a:rPr lang="en-US" sz="5600">
                <a:solidFill>
                  <a:srgbClr val="2C2C2E"/>
                </a:solidFill>
                <a:latin typeface="Muli Bold"/>
              </a:rPr>
              <a:t>Thêm sản phẩm</a:t>
            </a:r>
          </a:p>
        </p:txBody>
      </p:sp>
      <p:sp>
        <p:nvSpPr>
          <p:cNvPr id="4" name="Freeform 4"/>
          <p:cNvSpPr/>
          <p:nvPr/>
        </p:nvSpPr>
        <p:spPr>
          <a:xfrm rot="10632204" flipH="1">
            <a:off x="15301426" y="-1255051"/>
            <a:ext cx="4107789" cy="3565789"/>
          </a:xfrm>
          <a:custGeom>
            <a:avLst/>
            <a:gdLst/>
            <a:ahLst/>
            <a:cxnLst/>
            <a:rect l="l" t="t" r="r" b="b"/>
            <a:pathLst>
              <a:path w="4107789" h="3565789">
                <a:moveTo>
                  <a:pt x="4107789" y="0"/>
                </a:moveTo>
                <a:lnTo>
                  <a:pt x="0" y="0"/>
                </a:lnTo>
                <a:lnTo>
                  <a:pt x="0" y="3565789"/>
                </a:lnTo>
                <a:lnTo>
                  <a:pt x="4107789" y="3565789"/>
                </a:lnTo>
                <a:lnTo>
                  <a:pt x="410778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586275">
            <a:off x="-731643" y="7078858"/>
            <a:ext cx="1463286" cy="5260180"/>
          </a:xfrm>
          <a:custGeom>
            <a:avLst/>
            <a:gdLst/>
            <a:ahLst/>
            <a:cxnLst/>
            <a:rect l="l" t="t" r="r" b="b"/>
            <a:pathLst>
              <a:path w="1463286" h="5260180">
                <a:moveTo>
                  <a:pt x="0" y="0"/>
                </a:moveTo>
                <a:lnTo>
                  <a:pt x="1463286" y="0"/>
                </a:lnTo>
                <a:lnTo>
                  <a:pt x="1463286" y="5260179"/>
                </a:lnTo>
                <a:lnTo>
                  <a:pt x="0" y="52601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123306" y="2408826"/>
            <a:ext cx="13364305" cy="6261085"/>
          </a:xfrm>
          <a:custGeom>
            <a:avLst/>
            <a:gdLst/>
            <a:ahLst/>
            <a:cxnLst/>
            <a:rect l="l" t="t" r="r" b="b"/>
            <a:pathLst>
              <a:path w="13364305" h="6261085">
                <a:moveTo>
                  <a:pt x="0" y="0"/>
                </a:moveTo>
                <a:lnTo>
                  <a:pt x="13364305" y="0"/>
                </a:lnTo>
                <a:lnTo>
                  <a:pt x="13364305" y="6261085"/>
                </a:lnTo>
                <a:lnTo>
                  <a:pt x="0" y="6261085"/>
                </a:lnTo>
                <a:lnTo>
                  <a:pt x="0" y="0"/>
                </a:lnTo>
                <a:close/>
              </a:path>
            </a:pathLst>
          </a:custGeom>
          <a:blipFill>
            <a:blip r:embed="rId8"/>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3A4D8"/>
        </a:solidFill>
        <a:effectLst/>
      </p:bgPr>
    </p:bg>
    <p:spTree>
      <p:nvGrpSpPr>
        <p:cNvPr id="1" name=""/>
        <p:cNvGrpSpPr/>
        <p:nvPr/>
      </p:nvGrpSpPr>
      <p:grpSpPr>
        <a:xfrm>
          <a:off x="0" y="0"/>
          <a:ext cx="0" cy="0"/>
          <a:chOff x="0" y="0"/>
          <a:chExt cx="0" cy="0"/>
        </a:xfrm>
      </p:grpSpPr>
      <p:sp>
        <p:nvSpPr>
          <p:cNvPr id="2" name="Freeform 2"/>
          <p:cNvSpPr/>
          <p:nvPr/>
        </p:nvSpPr>
        <p:spPr>
          <a:xfrm>
            <a:off x="-1824291" y="-215039"/>
            <a:ext cx="20112291" cy="10502039"/>
          </a:xfrm>
          <a:custGeom>
            <a:avLst/>
            <a:gdLst/>
            <a:ahLst/>
            <a:cxnLst/>
            <a:rect l="l" t="t" r="r" b="b"/>
            <a:pathLst>
              <a:path w="20112291" h="10502039">
                <a:moveTo>
                  <a:pt x="0" y="0"/>
                </a:moveTo>
                <a:lnTo>
                  <a:pt x="20112291" y="0"/>
                </a:lnTo>
                <a:lnTo>
                  <a:pt x="20112291" y="10502039"/>
                </a:lnTo>
                <a:lnTo>
                  <a:pt x="0" y="10502039"/>
                </a:lnTo>
                <a:lnTo>
                  <a:pt x="0" y="0"/>
                </a:lnTo>
                <a:close/>
              </a:path>
            </a:pathLst>
          </a:custGeom>
          <a:blipFill>
            <a:blip r:embed="rId2"/>
            <a:stretch>
              <a:fillRect l="-5872" b="-6775"/>
            </a:stretch>
          </a:blipFill>
        </p:spPr>
        <p:txBody>
          <a:bodyPr/>
          <a:lstStyle/>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9DD"/>
        </a:solidFill>
        <a:effectLst/>
      </p:bgPr>
    </p:bg>
    <p:spTree>
      <p:nvGrpSpPr>
        <p:cNvPr id="1" name=""/>
        <p:cNvGrpSpPr/>
        <p:nvPr/>
      </p:nvGrpSpPr>
      <p:grpSpPr>
        <a:xfrm>
          <a:off x="0" y="0"/>
          <a:ext cx="0" cy="0"/>
          <a:chOff x="0" y="0"/>
          <a:chExt cx="0" cy="0"/>
        </a:xfrm>
      </p:grpSpPr>
      <p:sp>
        <p:nvSpPr>
          <p:cNvPr id="2" name="Freeform 2"/>
          <p:cNvSpPr/>
          <p:nvPr/>
        </p:nvSpPr>
        <p:spPr>
          <a:xfrm>
            <a:off x="-578054" y="9258300"/>
            <a:ext cx="19095904" cy="1548908"/>
          </a:xfrm>
          <a:custGeom>
            <a:avLst/>
            <a:gdLst/>
            <a:ahLst/>
            <a:cxnLst/>
            <a:rect l="l" t="t" r="r" b="b"/>
            <a:pathLst>
              <a:path w="19095904" h="1548908">
                <a:moveTo>
                  <a:pt x="0" y="0"/>
                </a:moveTo>
                <a:lnTo>
                  <a:pt x="19095904" y="0"/>
                </a:lnTo>
                <a:lnTo>
                  <a:pt x="19095904" y="1548908"/>
                </a:lnTo>
                <a:lnTo>
                  <a:pt x="0" y="1548908"/>
                </a:lnTo>
                <a:lnTo>
                  <a:pt x="0" y="0"/>
                </a:lnTo>
                <a:close/>
              </a:path>
            </a:pathLst>
          </a:custGeom>
          <a:blipFill>
            <a:blip r:embed="rId2">
              <a:extLst>
                <a:ext uri="{96DAC541-7B7A-43D3-8B79-37D633B846F1}">
                  <asvg:svgBlip xmlns:asvg="http://schemas.microsoft.com/office/drawing/2016/SVG/main" r:embed="rId3"/>
                </a:ext>
              </a:extLst>
            </a:blip>
            <a:stretch>
              <a:fillRect r="-1248" b="-529796"/>
            </a:stretch>
          </a:blipFill>
        </p:spPr>
      </p:sp>
      <p:sp>
        <p:nvSpPr>
          <p:cNvPr id="3" name="TextBox 3"/>
          <p:cNvSpPr txBox="1"/>
          <p:nvPr/>
        </p:nvSpPr>
        <p:spPr>
          <a:xfrm>
            <a:off x="4054475" y="857250"/>
            <a:ext cx="11490325"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Noto Sans Bold"/>
              </a:rPr>
              <a:t>Thành </a:t>
            </a:r>
            <a:r>
              <a:rPr lang="en-US" sz="9200" dirty="0" err="1">
                <a:solidFill>
                  <a:srgbClr val="000000"/>
                </a:solidFill>
                <a:latin typeface="Noto Sans Bold"/>
              </a:rPr>
              <a:t>viên</a:t>
            </a:r>
            <a:r>
              <a:rPr lang="en-US" sz="9200" dirty="0">
                <a:solidFill>
                  <a:srgbClr val="000000"/>
                </a:solidFill>
                <a:latin typeface="Noto Sans Bold"/>
              </a:rPr>
              <a:t> </a:t>
            </a:r>
            <a:r>
              <a:rPr lang="en-US" sz="9200" dirty="0" err="1">
                <a:solidFill>
                  <a:srgbClr val="000000"/>
                </a:solidFill>
                <a:latin typeface="Noto Sans Bold"/>
              </a:rPr>
              <a:t>nhóm</a:t>
            </a:r>
            <a:endParaRPr lang="en-US" sz="9200" dirty="0">
              <a:solidFill>
                <a:srgbClr val="000000"/>
              </a:solidFill>
              <a:latin typeface="Noto Sans Bold"/>
            </a:endParaRPr>
          </a:p>
        </p:txBody>
      </p:sp>
      <p:sp>
        <p:nvSpPr>
          <p:cNvPr id="4" name="TextBox 4"/>
          <p:cNvSpPr txBox="1"/>
          <p:nvPr/>
        </p:nvSpPr>
        <p:spPr>
          <a:xfrm>
            <a:off x="3533985" y="2966439"/>
            <a:ext cx="8238034" cy="4945299"/>
          </a:xfrm>
          <a:prstGeom prst="rect">
            <a:avLst/>
          </a:prstGeom>
        </p:spPr>
        <p:txBody>
          <a:bodyPr lIns="0" tIns="0" rIns="0" bIns="0" rtlCol="0" anchor="t">
            <a:spAutoFit/>
          </a:bodyPr>
          <a:lstStyle/>
          <a:p>
            <a:pPr marL="1522786" lvl="1" indent="-761393">
              <a:lnSpc>
                <a:spcPts val="9874"/>
              </a:lnSpc>
              <a:buFont typeface="Arial"/>
              <a:buChar char="•"/>
            </a:pPr>
            <a:r>
              <a:rPr lang="en-US" sz="7053">
                <a:solidFill>
                  <a:srgbClr val="000000"/>
                </a:solidFill>
                <a:latin typeface="Faustina"/>
              </a:rPr>
              <a:t>Thân Trọng Huy</a:t>
            </a:r>
          </a:p>
          <a:p>
            <a:pPr marL="1522786" lvl="1" indent="-761393">
              <a:lnSpc>
                <a:spcPts val="9874"/>
              </a:lnSpc>
              <a:buFont typeface="Arial"/>
              <a:buChar char="•"/>
            </a:pPr>
            <a:r>
              <a:rPr lang="en-US" sz="7053">
                <a:solidFill>
                  <a:srgbClr val="000000"/>
                </a:solidFill>
                <a:latin typeface="Faustina"/>
              </a:rPr>
              <a:t>Nguyễn Đức Khoa</a:t>
            </a:r>
          </a:p>
          <a:p>
            <a:pPr marL="1522786" lvl="1" indent="-761393">
              <a:lnSpc>
                <a:spcPts val="9874"/>
              </a:lnSpc>
              <a:buFont typeface="Arial"/>
              <a:buChar char="•"/>
            </a:pPr>
            <a:r>
              <a:rPr lang="en-US" sz="7053">
                <a:solidFill>
                  <a:srgbClr val="000000"/>
                </a:solidFill>
                <a:latin typeface="Faustina"/>
              </a:rPr>
              <a:t>Trần Viết Bình</a:t>
            </a:r>
          </a:p>
          <a:p>
            <a:pPr marL="1522786" lvl="1" indent="-761393">
              <a:lnSpc>
                <a:spcPts val="9874"/>
              </a:lnSpc>
              <a:buFont typeface="Arial"/>
              <a:buChar char="•"/>
            </a:pPr>
            <a:r>
              <a:rPr lang="en-US" sz="7053">
                <a:solidFill>
                  <a:srgbClr val="000000"/>
                </a:solidFill>
                <a:latin typeface="Faustina"/>
              </a:rPr>
              <a:t>Lê Trần Thu Liễu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9DD"/>
        </a:solidFill>
        <a:effectLst/>
      </p:bgPr>
    </p:bg>
    <p:spTree>
      <p:nvGrpSpPr>
        <p:cNvPr id="1" name=""/>
        <p:cNvGrpSpPr/>
        <p:nvPr/>
      </p:nvGrpSpPr>
      <p:grpSpPr>
        <a:xfrm>
          <a:off x="0" y="0"/>
          <a:ext cx="0" cy="0"/>
          <a:chOff x="0" y="0"/>
          <a:chExt cx="0" cy="0"/>
        </a:xfrm>
      </p:grpSpPr>
      <p:sp>
        <p:nvSpPr>
          <p:cNvPr id="2" name="Freeform 2"/>
          <p:cNvSpPr/>
          <p:nvPr/>
        </p:nvSpPr>
        <p:spPr>
          <a:xfrm rot="5400000">
            <a:off x="4652645" y="-2907182"/>
            <a:ext cx="8305628" cy="16238830"/>
          </a:xfrm>
          <a:custGeom>
            <a:avLst/>
            <a:gdLst/>
            <a:ahLst/>
            <a:cxnLst/>
            <a:rect l="l" t="t" r="r" b="b"/>
            <a:pathLst>
              <a:path w="8305628" h="16238830">
                <a:moveTo>
                  <a:pt x="0" y="0"/>
                </a:moveTo>
                <a:lnTo>
                  <a:pt x="8305628" y="0"/>
                </a:lnTo>
                <a:lnTo>
                  <a:pt x="8305628" y="16238830"/>
                </a:lnTo>
                <a:lnTo>
                  <a:pt x="0" y="16238830"/>
                </a:lnTo>
                <a:lnTo>
                  <a:pt x="0" y="0"/>
                </a:lnTo>
                <a:close/>
              </a:path>
            </a:pathLst>
          </a:custGeom>
          <a:blipFill>
            <a:blip r:embed="rId2">
              <a:extLst>
                <a:ext uri="{96DAC541-7B7A-43D3-8B79-37D633B846F1}">
                  <asvg:svgBlip xmlns:asvg="http://schemas.microsoft.com/office/drawing/2016/SVG/main" r:embed="rId3"/>
                </a:ext>
              </a:extLst>
            </a:blip>
            <a:stretch>
              <a:fillRect l="-6063" t="-876" r="-41611"/>
            </a:stretch>
          </a:blipFill>
        </p:spPr>
      </p:sp>
      <p:sp>
        <p:nvSpPr>
          <p:cNvPr id="3" name="Freeform 3"/>
          <p:cNvSpPr/>
          <p:nvPr/>
        </p:nvSpPr>
        <p:spPr>
          <a:xfrm rot="5400000">
            <a:off x="2254210" y="1326891"/>
            <a:ext cx="6440343" cy="8785939"/>
          </a:xfrm>
          <a:custGeom>
            <a:avLst/>
            <a:gdLst/>
            <a:ahLst/>
            <a:cxnLst/>
            <a:rect l="l" t="t" r="r" b="b"/>
            <a:pathLst>
              <a:path w="6440343" h="8785939">
                <a:moveTo>
                  <a:pt x="0" y="0"/>
                </a:moveTo>
                <a:lnTo>
                  <a:pt x="6440343" y="0"/>
                </a:lnTo>
                <a:lnTo>
                  <a:pt x="6440343" y="8785938"/>
                </a:lnTo>
                <a:lnTo>
                  <a:pt x="0" y="8785938"/>
                </a:lnTo>
                <a:lnTo>
                  <a:pt x="0" y="0"/>
                </a:lnTo>
                <a:close/>
              </a:path>
            </a:pathLst>
          </a:custGeom>
          <a:blipFill>
            <a:blip r:embed="rId4">
              <a:extLst>
                <a:ext uri="{96DAC541-7B7A-43D3-8B79-37D633B846F1}">
                  <asvg:svgBlip xmlns:asvg="http://schemas.microsoft.com/office/drawing/2016/SVG/main" r:embed="rId5"/>
                </a:ext>
              </a:extLst>
            </a:blip>
            <a:stretch>
              <a:fillRect l="-25780" r="-41139" b="-63415"/>
            </a:stretch>
          </a:blipFill>
        </p:spPr>
      </p:sp>
      <p:sp>
        <p:nvSpPr>
          <p:cNvPr id="4" name="Freeform 4"/>
          <p:cNvSpPr/>
          <p:nvPr/>
        </p:nvSpPr>
        <p:spPr>
          <a:xfrm rot="-118389">
            <a:off x="1903708" y="4398345"/>
            <a:ext cx="7141348" cy="337591"/>
          </a:xfrm>
          <a:custGeom>
            <a:avLst/>
            <a:gdLst/>
            <a:ahLst/>
            <a:cxnLst/>
            <a:rect l="l" t="t" r="r" b="b"/>
            <a:pathLst>
              <a:path w="7141348" h="337591">
                <a:moveTo>
                  <a:pt x="0" y="0"/>
                </a:moveTo>
                <a:lnTo>
                  <a:pt x="7141347" y="0"/>
                </a:lnTo>
                <a:lnTo>
                  <a:pt x="7141347" y="337591"/>
                </a:lnTo>
                <a:lnTo>
                  <a:pt x="0" y="3375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5400000">
            <a:off x="-763759" y="2343254"/>
            <a:ext cx="1831436" cy="2616337"/>
          </a:xfrm>
          <a:custGeom>
            <a:avLst/>
            <a:gdLst/>
            <a:ahLst/>
            <a:cxnLst/>
            <a:rect l="l" t="t" r="r" b="b"/>
            <a:pathLst>
              <a:path w="1831436" h="2616337">
                <a:moveTo>
                  <a:pt x="0" y="0"/>
                </a:moveTo>
                <a:lnTo>
                  <a:pt x="1831436" y="0"/>
                </a:lnTo>
                <a:lnTo>
                  <a:pt x="1831436" y="2616337"/>
                </a:lnTo>
                <a:lnTo>
                  <a:pt x="0" y="26163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5400000">
            <a:off x="-763759" y="5327409"/>
            <a:ext cx="1831436" cy="2616337"/>
          </a:xfrm>
          <a:custGeom>
            <a:avLst/>
            <a:gdLst/>
            <a:ahLst/>
            <a:cxnLst/>
            <a:rect l="l" t="t" r="r" b="b"/>
            <a:pathLst>
              <a:path w="1831436" h="2616337">
                <a:moveTo>
                  <a:pt x="0" y="0"/>
                </a:moveTo>
                <a:lnTo>
                  <a:pt x="1831436" y="0"/>
                </a:lnTo>
                <a:lnTo>
                  <a:pt x="1831436" y="2616337"/>
                </a:lnTo>
                <a:lnTo>
                  <a:pt x="0" y="26163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099243" y="2174591"/>
            <a:ext cx="6581895" cy="6125423"/>
          </a:xfrm>
          <a:custGeom>
            <a:avLst/>
            <a:gdLst/>
            <a:ahLst/>
            <a:cxnLst/>
            <a:rect l="l" t="t" r="r" b="b"/>
            <a:pathLst>
              <a:path w="6581895" h="6125423">
                <a:moveTo>
                  <a:pt x="0" y="0"/>
                </a:moveTo>
                <a:lnTo>
                  <a:pt x="6581896" y="0"/>
                </a:lnTo>
                <a:lnTo>
                  <a:pt x="6581896" y="6125423"/>
                </a:lnTo>
                <a:lnTo>
                  <a:pt x="0" y="6125423"/>
                </a:lnTo>
                <a:lnTo>
                  <a:pt x="0" y="0"/>
                </a:lnTo>
                <a:close/>
              </a:path>
            </a:pathLst>
          </a:custGeom>
          <a:blipFill>
            <a:blip r:embed="rId10"/>
            <a:stretch>
              <a:fillRect r="-65203"/>
            </a:stretch>
          </a:blipFill>
        </p:spPr>
      </p:sp>
      <p:grpSp>
        <p:nvGrpSpPr>
          <p:cNvPr id="8" name="Group 8"/>
          <p:cNvGrpSpPr/>
          <p:nvPr/>
        </p:nvGrpSpPr>
        <p:grpSpPr>
          <a:xfrm>
            <a:off x="1553423" y="2376423"/>
            <a:ext cx="8545820" cy="6563609"/>
            <a:chOff x="0" y="0"/>
            <a:chExt cx="11394427" cy="8751478"/>
          </a:xfrm>
        </p:grpSpPr>
        <p:sp>
          <p:nvSpPr>
            <p:cNvPr id="9" name="TextBox 9"/>
            <p:cNvSpPr txBox="1"/>
            <p:nvPr/>
          </p:nvSpPr>
          <p:spPr>
            <a:xfrm>
              <a:off x="0" y="3544059"/>
              <a:ext cx="10981606" cy="4886960"/>
            </a:xfrm>
            <a:prstGeom prst="rect">
              <a:avLst/>
            </a:prstGeom>
          </p:spPr>
          <p:txBody>
            <a:bodyPr lIns="0" tIns="0" rIns="0" bIns="0" rtlCol="0" anchor="t">
              <a:spAutoFit/>
            </a:bodyPr>
            <a:lstStyle/>
            <a:p>
              <a:pPr algn="just">
                <a:lnSpc>
                  <a:spcPts val="5880"/>
                </a:lnSpc>
              </a:pPr>
              <a:r>
                <a:rPr lang="en-US" sz="4200">
                  <a:solidFill>
                    <a:srgbClr val="2C2C2E"/>
                  </a:solidFill>
                  <a:latin typeface="Muli"/>
                </a:rPr>
                <a:t>Cung cấp một nền tảng để bán và giao hàng tiện lợi mang lại nguồn trái cây tươi sạch không chứa hóa chất và đảm bảo chất lượng cao cho khách hàng.</a:t>
              </a:r>
            </a:p>
          </p:txBody>
        </p:sp>
        <p:sp>
          <p:nvSpPr>
            <p:cNvPr id="10" name="TextBox 10"/>
            <p:cNvSpPr txBox="1"/>
            <p:nvPr/>
          </p:nvSpPr>
          <p:spPr>
            <a:xfrm>
              <a:off x="0" y="-123825"/>
              <a:ext cx="11394427" cy="2929678"/>
            </a:xfrm>
            <a:prstGeom prst="rect">
              <a:avLst/>
            </a:prstGeom>
          </p:spPr>
          <p:txBody>
            <a:bodyPr lIns="0" tIns="0" rIns="0" bIns="0" rtlCol="0" anchor="t">
              <a:spAutoFit/>
            </a:bodyPr>
            <a:lstStyle/>
            <a:p>
              <a:pPr>
                <a:lnSpc>
                  <a:spcPts val="8959"/>
                </a:lnSpc>
                <a:spcBef>
                  <a:spcPct val="0"/>
                </a:spcBef>
              </a:pPr>
              <a:r>
                <a:rPr lang="en-US" sz="6399">
                  <a:solidFill>
                    <a:srgbClr val="2C2C2E"/>
                  </a:solidFill>
                  <a:latin typeface="Muli"/>
                </a:rPr>
                <a:t>Mục đích tạo ra trang web</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DACD"/>
        </a:solidFill>
        <a:effectLst/>
      </p:bgPr>
    </p:bg>
    <p:spTree>
      <p:nvGrpSpPr>
        <p:cNvPr id="1" name=""/>
        <p:cNvGrpSpPr/>
        <p:nvPr/>
      </p:nvGrpSpPr>
      <p:grpSpPr>
        <a:xfrm>
          <a:off x="0" y="0"/>
          <a:ext cx="0" cy="0"/>
          <a:chOff x="0" y="0"/>
          <a:chExt cx="0" cy="0"/>
        </a:xfrm>
      </p:grpSpPr>
      <p:sp>
        <p:nvSpPr>
          <p:cNvPr id="2" name="Freeform 2"/>
          <p:cNvSpPr/>
          <p:nvPr/>
        </p:nvSpPr>
        <p:spPr>
          <a:xfrm rot="5400000">
            <a:off x="4652645" y="-2907182"/>
            <a:ext cx="8305628" cy="16238830"/>
          </a:xfrm>
          <a:custGeom>
            <a:avLst/>
            <a:gdLst/>
            <a:ahLst/>
            <a:cxnLst/>
            <a:rect l="l" t="t" r="r" b="b"/>
            <a:pathLst>
              <a:path w="8305628" h="16238830">
                <a:moveTo>
                  <a:pt x="0" y="0"/>
                </a:moveTo>
                <a:lnTo>
                  <a:pt x="8305628" y="0"/>
                </a:lnTo>
                <a:lnTo>
                  <a:pt x="8305628" y="16238830"/>
                </a:lnTo>
                <a:lnTo>
                  <a:pt x="0" y="16238830"/>
                </a:lnTo>
                <a:lnTo>
                  <a:pt x="0" y="0"/>
                </a:lnTo>
                <a:close/>
              </a:path>
            </a:pathLst>
          </a:custGeom>
          <a:blipFill>
            <a:blip r:embed="rId2">
              <a:extLst>
                <a:ext uri="{96DAC541-7B7A-43D3-8B79-37D633B846F1}">
                  <asvg:svgBlip xmlns:asvg="http://schemas.microsoft.com/office/drawing/2016/SVG/main" r:embed="rId3"/>
                </a:ext>
              </a:extLst>
            </a:blip>
            <a:stretch>
              <a:fillRect l="-6063" t="-876" r="-41611"/>
            </a:stretch>
          </a:blipFill>
        </p:spPr>
      </p:sp>
      <p:sp>
        <p:nvSpPr>
          <p:cNvPr id="3" name="Freeform 3"/>
          <p:cNvSpPr/>
          <p:nvPr/>
        </p:nvSpPr>
        <p:spPr>
          <a:xfrm rot="-118389">
            <a:off x="2477653" y="3405012"/>
            <a:ext cx="13436991" cy="635203"/>
          </a:xfrm>
          <a:custGeom>
            <a:avLst/>
            <a:gdLst/>
            <a:ahLst/>
            <a:cxnLst/>
            <a:rect l="l" t="t" r="r" b="b"/>
            <a:pathLst>
              <a:path w="13436991" h="635203">
                <a:moveTo>
                  <a:pt x="0" y="0"/>
                </a:moveTo>
                <a:lnTo>
                  <a:pt x="13436990" y="0"/>
                </a:lnTo>
                <a:lnTo>
                  <a:pt x="13436990" y="635203"/>
                </a:lnTo>
                <a:lnTo>
                  <a:pt x="0" y="635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093592" y="2556485"/>
            <a:ext cx="12100816" cy="1094740"/>
          </a:xfrm>
          <a:prstGeom prst="rect">
            <a:avLst/>
          </a:prstGeom>
        </p:spPr>
        <p:txBody>
          <a:bodyPr lIns="0" tIns="0" rIns="0" bIns="0" rtlCol="0" anchor="t">
            <a:spAutoFit/>
          </a:bodyPr>
          <a:lstStyle/>
          <a:p>
            <a:pPr>
              <a:lnSpc>
                <a:spcPts val="8959"/>
              </a:lnSpc>
              <a:spcBef>
                <a:spcPct val="0"/>
              </a:spcBef>
            </a:pPr>
            <a:r>
              <a:rPr lang="en-US" sz="6399">
                <a:solidFill>
                  <a:srgbClr val="2C2C2E"/>
                </a:solidFill>
                <a:latin typeface="Muli"/>
              </a:rPr>
              <a:t>Ý tưởng</a:t>
            </a:r>
          </a:p>
        </p:txBody>
      </p:sp>
      <p:sp>
        <p:nvSpPr>
          <p:cNvPr id="5" name="Freeform 5"/>
          <p:cNvSpPr/>
          <p:nvPr/>
        </p:nvSpPr>
        <p:spPr>
          <a:xfrm rot="10632204">
            <a:off x="-1367851" y="-736276"/>
            <a:ext cx="4107789" cy="3565789"/>
          </a:xfrm>
          <a:custGeom>
            <a:avLst/>
            <a:gdLst/>
            <a:ahLst/>
            <a:cxnLst/>
            <a:rect l="l" t="t" r="r" b="b"/>
            <a:pathLst>
              <a:path w="4107789" h="3565789">
                <a:moveTo>
                  <a:pt x="0" y="0"/>
                </a:moveTo>
                <a:lnTo>
                  <a:pt x="4107789" y="0"/>
                </a:lnTo>
                <a:lnTo>
                  <a:pt x="4107789" y="3565790"/>
                </a:lnTo>
                <a:lnTo>
                  <a:pt x="0" y="35657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3047082">
            <a:off x="15163223" y="4068523"/>
            <a:ext cx="1328052" cy="9017635"/>
          </a:xfrm>
          <a:custGeom>
            <a:avLst/>
            <a:gdLst/>
            <a:ahLst/>
            <a:cxnLst/>
            <a:rect l="l" t="t" r="r" b="b"/>
            <a:pathLst>
              <a:path w="1328052" h="9017635">
                <a:moveTo>
                  <a:pt x="0" y="0"/>
                </a:moveTo>
                <a:lnTo>
                  <a:pt x="1328052" y="0"/>
                </a:lnTo>
                <a:lnTo>
                  <a:pt x="1328052" y="9017636"/>
                </a:lnTo>
                <a:lnTo>
                  <a:pt x="0" y="90176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p:cNvGrpSpPr/>
          <p:nvPr/>
        </p:nvGrpSpPr>
        <p:grpSpPr>
          <a:xfrm>
            <a:off x="1207422" y="4519004"/>
            <a:ext cx="14714173" cy="4351020"/>
            <a:chOff x="0" y="0"/>
            <a:chExt cx="19618897" cy="5801360"/>
          </a:xfrm>
        </p:grpSpPr>
        <p:sp>
          <p:nvSpPr>
            <p:cNvPr id="8" name="TextBox 8"/>
            <p:cNvSpPr txBox="1"/>
            <p:nvPr/>
          </p:nvSpPr>
          <p:spPr>
            <a:xfrm>
              <a:off x="1576749" y="-76200"/>
              <a:ext cx="18042149" cy="5877560"/>
            </a:xfrm>
            <a:prstGeom prst="rect">
              <a:avLst/>
            </a:prstGeom>
          </p:spPr>
          <p:txBody>
            <a:bodyPr lIns="0" tIns="0" rIns="0" bIns="0" rtlCol="0" anchor="t">
              <a:spAutoFit/>
            </a:bodyPr>
            <a:lstStyle/>
            <a:p>
              <a:pPr marL="906782" lvl="1" indent="-453391">
                <a:lnSpc>
                  <a:spcPts val="5880"/>
                </a:lnSpc>
                <a:buFont typeface="Arial"/>
                <a:buChar char="•"/>
              </a:pPr>
              <a:r>
                <a:rPr lang="en-US" sz="4200">
                  <a:solidFill>
                    <a:srgbClr val="2C2C2E"/>
                  </a:solidFill>
                  <a:latin typeface="Muli"/>
                </a:rPr>
                <a:t>Sử dụng hình ảnh chất lượng cao và sống động của trái cây để tăng cường ấn tượng về chất lượng sản phẩm.</a:t>
              </a:r>
            </a:p>
            <a:p>
              <a:pPr marL="906782" lvl="1" indent="-453391">
                <a:lnSpc>
                  <a:spcPts val="5880"/>
                </a:lnSpc>
                <a:buFont typeface="Arial"/>
                <a:buChar char="•"/>
              </a:pPr>
              <a:r>
                <a:rPr lang="en-US" sz="4200">
                  <a:solidFill>
                    <a:srgbClr val="2C2C2E"/>
                  </a:solidFill>
                  <a:latin typeface="Muli"/>
                </a:rPr>
                <a:t>Hiển thị các góc chụp khác nhau để khách hàng có cái nhìn chi tiết về trái cây.</a:t>
              </a:r>
            </a:p>
            <a:p>
              <a:pPr>
                <a:lnSpc>
                  <a:spcPts val="5880"/>
                </a:lnSpc>
              </a:pPr>
              <a:endParaRPr lang="en-US" sz="4200">
                <a:solidFill>
                  <a:srgbClr val="2C2C2E"/>
                </a:solidFill>
                <a:latin typeface="Muli"/>
              </a:endParaRPr>
            </a:p>
          </p:txBody>
        </p:sp>
        <p:sp>
          <p:nvSpPr>
            <p:cNvPr id="9" name="Freeform 9"/>
            <p:cNvSpPr/>
            <p:nvPr/>
          </p:nvSpPr>
          <p:spPr>
            <a:xfrm>
              <a:off x="0" y="148541"/>
              <a:ext cx="949108" cy="909418"/>
            </a:xfrm>
            <a:custGeom>
              <a:avLst/>
              <a:gdLst/>
              <a:ahLst/>
              <a:cxnLst/>
              <a:rect l="l" t="t" r="r" b="b"/>
              <a:pathLst>
                <a:path w="949108" h="909418">
                  <a:moveTo>
                    <a:pt x="0" y="0"/>
                  </a:moveTo>
                  <a:lnTo>
                    <a:pt x="949108" y="0"/>
                  </a:lnTo>
                  <a:lnTo>
                    <a:pt x="949108" y="909417"/>
                  </a:lnTo>
                  <a:lnTo>
                    <a:pt x="0" y="9094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DACD"/>
        </a:solidFill>
        <a:effectLst/>
      </p:bgPr>
    </p:bg>
    <p:spTree>
      <p:nvGrpSpPr>
        <p:cNvPr id="1" name=""/>
        <p:cNvGrpSpPr/>
        <p:nvPr/>
      </p:nvGrpSpPr>
      <p:grpSpPr>
        <a:xfrm>
          <a:off x="0" y="0"/>
          <a:ext cx="0" cy="0"/>
          <a:chOff x="0" y="0"/>
          <a:chExt cx="0" cy="0"/>
        </a:xfrm>
      </p:grpSpPr>
      <p:sp>
        <p:nvSpPr>
          <p:cNvPr id="2" name="Freeform 2"/>
          <p:cNvSpPr/>
          <p:nvPr/>
        </p:nvSpPr>
        <p:spPr>
          <a:xfrm rot="5400000">
            <a:off x="4652645" y="-2907182"/>
            <a:ext cx="8305628" cy="16238830"/>
          </a:xfrm>
          <a:custGeom>
            <a:avLst/>
            <a:gdLst/>
            <a:ahLst/>
            <a:cxnLst/>
            <a:rect l="l" t="t" r="r" b="b"/>
            <a:pathLst>
              <a:path w="8305628" h="16238830">
                <a:moveTo>
                  <a:pt x="0" y="0"/>
                </a:moveTo>
                <a:lnTo>
                  <a:pt x="8305628" y="0"/>
                </a:lnTo>
                <a:lnTo>
                  <a:pt x="8305628" y="16238830"/>
                </a:lnTo>
                <a:lnTo>
                  <a:pt x="0" y="16238830"/>
                </a:lnTo>
                <a:lnTo>
                  <a:pt x="0" y="0"/>
                </a:lnTo>
                <a:close/>
              </a:path>
            </a:pathLst>
          </a:custGeom>
          <a:blipFill>
            <a:blip r:embed="rId2">
              <a:extLst>
                <a:ext uri="{96DAC541-7B7A-43D3-8B79-37D633B846F1}">
                  <asvg:svgBlip xmlns:asvg="http://schemas.microsoft.com/office/drawing/2016/SVG/main" r:embed="rId3"/>
                </a:ext>
              </a:extLst>
            </a:blip>
            <a:stretch>
              <a:fillRect l="-6063" t="-876" r="-41611"/>
            </a:stretch>
          </a:blipFill>
        </p:spPr>
      </p:sp>
      <p:sp>
        <p:nvSpPr>
          <p:cNvPr id="3" name="Freeform 3"/>
          <p:cNvSpPr/>
          <p:nvPr/>
        </p:nvSpPr>
        <p:spPr>
          <a:xfrm rot="-118389">
            <a:off x="2477653" y="3405012"/>
            <a:ext cx="13436991" cy="635203"/>
          </a:xfrm>
          <a:custGeom>
            <a:avLst/>
            <a:gdLst/>
            <a:ahLst/>
            <a:cxnLst/>
            <a:rect l="l" t="t" r="r" b="b"/>
            <a:pathLst>
              <a:path w="13436991" h="635203">
                <a:moveTo>
                  <a:pt x="0" y="0"/>
                </a:moveTo>
                <a:lnTo>
                  <a:pt x="13436990" y="0"/>
                </a:lnTo>
                <a:lnTo>
                  <a:pt x="13436990" y="635203"/>
                </a:lnTo>
                <a:lnTo>
                  <a:pt x="0" y="635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093592" y="2556485"/>
            <a:ext cx="12100816" cy="1094740"/>
          </a:xfrm>
          <a:prstGeom prst="rect">
            <a:avLst/>
          </a:prstGeom>
        </p:spPr>
        <p:txBody>
          <a:bodyPr lIns="0" tIns="0" rIns="0" bIns="0" rtlCol="0" anchor="t">
            <a:spAutoFit/>
          </a:bodyPr>
          <a:lstStyle/>
          <a:p>
            <a:pPr>
              <a:lnSpc>
                <a:spcPts val="8959"/>
              </a:lnSpc>
              <a:spcBef>
                <a:spcPct val="0"/>
              </a:spcBef>
            </a:pPr>
            <a:r>
              <a:rPr lang="en-US" sz="6399">
                <a:solidFill>
                  <a:srgbClr val="2C2C2E"/>
                </a:solidFill>
                <a:latin typeface="Muli"/>
              </a:rPr>
              <a:t>Ý tưởng</a:t>
            </a:r>
          </a:p>
        </p:txBody>
      </p:sp>
      <p:sp>
        <p:nvSpPr>
          <p:cNvPr id="5" name="Freeform 5"/>
          <p:cNvSpPr/>
          <p:nvPr/>
        </p:nvSpPr>
        <p:spPr>
          <a:xfrm rot="10632204">
            <a:off x="-1367851" y="-736276"/>
            <a:ext cx="4107789" cy="3565789"/>
          </a:xfrm>
          <a:custGeom>
            <a:avLst/>
            <a:gdLst/>
            <a:ahLst/>
            <a:cxnLst/>
            <a:rect l="l" t="t" r="r" b="b"/>
            <a:pathLst>
              <a:path w="4107789" h="3565789">
                <a:moveTo>
                  <a:pt x="0" y="0"/>
                </a:moveTo>
                <a:lnTo>
                  <a:pt x="4107789" y="0"/>
                </a:lnTo>
                <a:lnTo>
                  <a:pt x="4107789" y="3565790"/>
                </a:lnTo>
                <a:lnTo>
                  <a:pt x="0" y="35657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3047082">
            <a:off x="15163223" y="4068523"/>
            <a:ext cx="1328052" cy="9017635"/>
          </a:xfrm>
          <a:custGeom>
            <a:avLst/>
            <a:gdLst/>
            <a:ahLst/>
            <a:cxnLst/>
            <a:rect l="l" t="t" r="r" b="b"/>
            <a:pathLst>
              <a:path w="1328052" h="9017635">
                <a:moveTo>
                  <a:pt x="0" y="0"/>
                </a:moveTo>
                <a:lnTo>
                  <a:pt x="1328052" y="0"/>
                </a:lnTo>
                <a:lnTo>
                  <a:pt x="1328052" y="9017636"/>
                </a:lnTo>
                <a:lnTo>
                  <a:pt x="0" y="90176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p:cNvGrpSpPr/>
          <p:nvPr/>
        </p:nvGrpSpPr>
        <p:grpSpPr>
          <a:xfrm>
            <a:off x="1207422" y="4519004"/>
            <a:ext cx="14714173" cy="4351020"/>
            <a:chOff x="0" y="0"/>
            <a:chExt cx="19618897" cy="5801360"/>
          </a:xfrm>
        </p:grpSpPr>
        <p:sp>
          <p:nvSpPr>
            <p:cNvPr id="8" name="TextBox 8"/>
            <p:cNvSpPr txBox="1"/>
            <p:nvPr/>
          </p:nvSpPr>
          <p:spPr>
            <a:xfrm>
              <a:off x="1576749" y="-76200"/>
              <a:ext cx="18042149" cy="5877560"/>
            </a:xfrm>
            <a:prstGeom prst="rect">
              <a:avLst/>
            </a:prstGeom>
          </p:spPr>
          <p:txBody>
            <a:bodyPr lIns="0" tIns="0" rIns="0" bIns="0" rtlCol="0" anchor="t">
              <a:spAutoFit/>
            </a:bodyPr>
            <a:lstStyle/>
            <a:p>
              <a:pPr marL="906782" lvl="1" indent="-453391">
                <a:lnSpc>
                  <a:spcPts val="5880"/>
                </a:lnSpc>
                <a:buFont typeface="Arial"/>
                <a:buChar char="•"/>
              </a:pPr>
              <a:r>
                <a:rPr lang="en-US" sz="4200">
                  <a:solidFill>
                    <a:srgbClr val="2C2C2E"/>
                  </a:solidFill>
                  <a:latin typeface="Muli"/>
                </a:rPr>
                <a:t>Cung cấp thông tin chi tiết về từng loại trái cây, bao gồm loại, hương vị, và mục đích sử dụng để khách hàng có thể chọn lựa dễ dàng hơn.</a:t>
              </a:r>
            </a:p>
            <a:p>
              <a:pPr marL="906782" lvl="1" indent="-453391">
                <a:lnSpc>
                  <a:spcPts val="5880"/>
                </a:lnSpc>
                <a:buFont typeface="Arial"/>
                <a:buChar char="•"/>
              </a:pPr>
              <a:r>
                <a:rPr lang="en-US" sz="4200">
                  <a:solidFill>
                    <a:srgbClr val="2C2C2E"/>
                  </a:solidFill>
                  <a:latin typeface="Muli"/>
                </a:rPr>
                <a:t>Đưa ra thông tin về các loại trái cây đặc biệt, hiếm hoặc có giá trị dinh dưỡng cao.</a:t>
              </a:r>
            </a:p>
            <a:p>
              <a:pPr>
                <a:lnSpc>
                  <a:spcPts val="5880"/>
                </a:lnSpc>
              </a:pPr>
              <a:endParaRPr lang="en-US" sz="4200">
                <a:solidFill>
                  <a:srgbClr val="2C2C2E"/>
                </a:solidFill>
                <a:latin typeface="Muli"/>
              </a:endParaRPr>
            </a:p>
          </p:txBody>
        </p:sp>
        <p:sp>
          <p:nvSpPr>
            <p:cNvPr id="9" name="Freeform 9"/>
            <p:cNvSpPr/>
            <p:nvPr/>
          </p:nvSpPr>
          <p:spPr>
            <a:xfrm>
              <a:off x="0" y="148541"/>
              <a:ext cx="949108" cy="909418"/>
            </a:xfrm>
            <a:custGeom>
              <a:avLst/>
              <a:gdLst/>
              <a:ahLst/>
              <a:cxnLst/>
              <a:rect l="l" t="t" r="r" b="b"/>
              <a:pathLst>
                <a:path w="949108" h="909418">
                  <a:moveTo>
                    <a:pt x="0" y="0"/>
                  </a:moveTo>
                  <a:lnTo>
                    <a:pt x="949108" y="0"/>
                  </a:lnTo>
                  <a:lnTo>
                    <a:pt x="949108" y="909417"/>
                  </a:lnTo>
                  <a:lnTo>
                    <a:pt x="0" y="9094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9DD"/>
        </a:solidFill>
        <a:effectLst/>
      </p:bgPr>
    </p:bg>
    <p:spTree>
      <p:nvGrpSpPr>
        <p:cNvPr id="1" name=""/>
        <p:cNvGrpSpPr/>
        <p:nvPr/>
      </p:nvGrpSpPr>
      <p:grpSpPr>
        <a:xfrm>
          <a:off x="0" y="0"/>
          <a:ext cx="0" cy="0"/>
          <a:chOff x="0" y="0"/>
          <a:chExt cx="0" cy="0"/>
        </a:xfrm>
      </p:grpSpPr>
      <p:grpSp>
        <p:nvGrpSpPr>
          <p:cNvPr id="2" name="Group 2"/>
          <p:cNvGrpSpPr/>
          <p:nvPr/>
        </p:nvGrpSpPr>
        <p:grpSpPr>
          <a:xfrm>
            <a:off x="8136485" y="2447905"/>
            <a:ext cx="8608667" cy="5591142"/>
            <a:chOff x="0" y="0"/>
            <a:chExt cx="11478222" cy="7454856"/>
          </a:xfrm>
        </p:grpSpPr>
        <p:sp>
          <p:nvSpPr>
            <p:cNvPr id="3" name="TextBox 3"/>
            <p:cNvSpPr txBox="1"/>
            <p:nvPr/>
          </p:nvSpPr>
          <p:spPr>
            <a:xfrm>
              <a:off x="25592" y="-123825"/>
              <a:ext cx="11452631" cy="1418378"/>
            </a:xfrm>
            <a:prstGeom prst="rect">
              <a:avLst/>
            </a:prstGeom>
          </p:spPr>
          <p:txBody>
            <a:bodyPr lIns="0" tIns="0" rIns="0" bIns="0" rtlCol="0" anchor="t">
              <a:spAutoFit/>
            </a:bodyPr>
            <a:lstStyle/>
            <a:p>
              <a:pPr>
                <a:lnSpc>
                  <a:spcPts val="8959"/>
                </a:lnSpc>
                <a:spcBef>
                  <a:spcPct val="0"/>
                </a:spcBef>
              </a:pPr>
              <a:r>
                <a:rPr lang="en-US" sz="6399">
                  <a:solidFill>
                    <a:srgbClr val="2C2C2E"/>
                  </a:solidFill>
                  <a:latin typeface="Muli Bold"/>
                </a:rPr>
                <a:t>Thông điệp</a:t>
              </a:r>
            </a:p>
          </p:txBody>
        </p:sp>
        <p:sp>
          <p:nvSpPr>
            <p:cNvPr id="4" name="TextBox 4"/>
            <p:cNvSpPr txBox="1"/>
            <p:nvPr/>
          </p:nvSpPr>
          <p:spPr>
            <a:xfrm>
              <a:off x="0" y="2247009"/>
              <a:ext cx="11471693" cy="5207847"/>
            </a:xfrm>
            <a:prstGeom prst="rect">
              <a:avLst/>
            </a:prstGeom>
          </p:spPr>
          <p:txBody>
            <a:bodyPr lIns="0" tIns="0" rIns="0" bIns="0" rtlCol="0" anchor="t">
              <a:spAutoFit/>
            </a:bodyPr>
            <a:lstStyle/>
            <a:p>
              <a:pPr>
                <a:lnSpc>
                  <a:spcPts val="7840"/>
                </a:lnSpc>
              </a:pPr>
              <a:r>
                <a:rPr lang="en-US" sz="5600">
                  <a:solidFill>
                    <a:srgbClr val="2C2C2E"/>
                  </a:solidFill>
                  <a:latin typeface="Muli"/>
                </a:rPr>
                <a:t>Cam kết cung cấp trái cây tươi sạch, không chứa hóa chất và an toàn cho sức khỏe.</a:t>
              </a:r>
            </a:p>
          </p:txBody>
        </p:sp>
      </p:grpSp>
      <p:sp>
        <p:nvSpPr>
          <p:cNvPr id="5" name="Freeform 5"/>
          <p:cNvSpPr/>
          <p:nvPr/>
        </p:nvSpPr>
        <p:spPr>
          <a:xfrm rot="-132660">
            <a:off x="7973024" y="3486613"/>
            <a:ext cx="8767397" cy="414459"/>
          </a:xfrm>
          <a:custGeom>
            <a:avLst/>
            <a:gdLst/>
            <a:ahLst/>
            <a:cxnLst/>
            <a:rect l="l" t="t" r="r" b="b"/>
            <a:pathLst>
              <a:path w="8767397" h="414459">
                <a:moveTo>
                  <a:pt x="0" y="0"/>
                </a:moveTo>
                <a:lnTo>
                  <a:pt x="8767396" y="0"/>
                </a:lnTo>
                <a:lnTo>
                  <a:pt x="8767396" y="414458"/>
                </a:lnTo>
                <a:lnTo>
                  <a:pt x="0" y="4144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78054" y="9258300"/>
            <a:ext cx="19095904" cy="1548908"/>
          </a:xfrm>
          <a:custGeom>
            <a:avLst/>
            <a:gdLst/>
            <a:ahLst/>
            <a:cxnLst/>
            <a:rect l="l" t="t" r="r" b="b"/>
            <a:pathLst>
              <a:path w="19095904" h="1548908">
                <a:moveTo>
                  <a:pt x="0" y="0"/>
                </a:moveTo>
                <a:lnTo>
                  <a:pt x="19095904" y="0"/>
                </a:lnTo>
                <a:lnTo>
                  <a:pt x="19095904" y="1548908"/>
                </a:lnTo>
                <a:lnTo>
                  <a:pt x="0" y="1548908"/>
                </a:lnTo>
                <a:lnTo>
                  <a:pt x="0" y="0"/>
                </a:lnTo>
                <a:close/>
              </a:path>
            </a:pathLst>
          </a:custGeom>
          <a:blipFill>
            <a:blip r:embed="rId4">
              <a:extLst>
                <a:ext uri="{96DAC541-7B7A-43D3-8B79-37D633B846F1}">
                  <asvg:svgBlip xmlns:asvg="http://schemas.microsoft.com/office/drawing/2016/SVG/main" r:embed="rId5"/>
                </a:ext>
              </a:extLst>
            </a:blip>
            <a:stretch>
              <a:fillRect r="-1248" b="-529796"/>
            </a:stretch>
          </a:blipFill>
        </p:spPr>
      </p:sp>
      <p:sp>
        <p:nvSpPr>
          <p:cNvPr id="7" name="Freeform 7"/>
          <p:cNvSpPr/>
          <p:nvPr/>
        </p:nvSpPr>
        <p:spPr>
          <a:xfrm>
            <a:off x="14028041" y="-3413121"/>
            <a:ext cx="5424428" cy="5325802"/>
          </a:xfrm>
          <a:custGeom>
            <a:avLst/>
            <a:gdLst/>
            <a:ahLst/>
            <a:cxnLst/>
            <a:rect l="l" t="t" r="r" b="b"/>
            <a:pathLst>
              <a:path w="5424428" h="5325802">
                <a:moveTo>
                  <a:pt x="0" y="0"/>
                </a:moveTo>
                <a:lnTo>
                  <a:pt x="5424428" y="0"/>
                </a:lnTo>
                <a:lnTo>
                  <a:pt x="5424428" y="5325802"/>
                </a:lnTo>
                <a:lnTo>
                  <a:pt x="0" y="53258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493052">
            <a:off x="1136907" y="2275182"/>
            <a:ext cx="5841834" cy="5406352"/>
          </a:xfrm>
          <a:custGeom>
            <a:avLst/>
            <a:gdLst/>
            <a:ahLst/>
            <a:cxnLst/>
            <a:rect l="l" t="t" r="r" b="b"/>
            <a:pathLst>
              <a:path w="5841834" h="5406352">
                <a:moveTo>
                  <a:pt x="0" y="0"/>
                </a:moveTo>
                <a:lnTo>
                  <a:pt x="5841834" y="0"/>
                </a:lnTo>
                <a:lnTo>
                  <a:pt x="5841834" y="5406352"/>
                </a:lnTo>
                <a:lnTo>
                  <a:pt x="0" y="54063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1481746" y="2481788"/>
            <a:ext cx="5152157" cy="4958996"/>
            <a:chOff x="30480" y="591820"/>
            <a:chExt cx="12736830" cy="12259310"/>
          </a:xfrm>
        </p:grpSpPr>
        <p:sp>
          <p:nvSpPr>
            <p:cNvPr id="10" name="Freeform 10"/>
            <p:cNvSpPr/>
            <p:nvPr/>
          </p:nvSpPr>
          <p:spPr>
            <a:xfrm>
              <a:off x="0" y="0"/>
              <a:ext cx="12736830" cy="12259310"/>
            </a:xfrm>
            <a:custGeom>
              <a:avLst/>
              <a:gdLst/>
              <a:ahLst/>
              <a:cxnLst/>
              <a:rect l="l" t="t" r="r" b="b"/>
              <a:pathLst>
                <a:path w="12736830" h="12259310">
                  <a:moveTo>
                    <a:pt x="11925300" y="4271010"/>
                  </a:moveTo>
                  <a:cubicBezTo>
                    <a:pt x="10819130" y="2120900"/>
                    <a:pt x="8590280"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20"/>
                    <a:pt x="1822450" y="10811510"/>
                    <a:pt x="2842260" y="11203940"/>
                  </a:cubicBezTo>
                  <a:cubicBezTo>
                    <a:pt x="5585460" y="12259310"/>
                    <a:pt x="8953501"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10"/>
              <a:stretch>
                <a:fillRect l="-19042" r="-19042"/>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3A4D8"/>
        </a:solidFill>
        <a:effectLst/>
      </p:bgPr>
    </p:bg>
    <p:spTree>
      <p:nvGrpSpPr>
        <p:cNvPr id="1" name=""/>
        <p:cNvGrpSpPr/>
        <p:nvPr/>
      </p:nvGrpSpPr>
      <p:grpSpPr>
        <a:xfrm>
          <a:off x="0" y="0"/>
          <a:ext cx="0" cy="0"/>
          <a:chOff x="0" y="0"/>
          <a:chExt cx="0" cy="0"/>
        </a:xfrm>
      </p:grpSpPr>
      <p:sp>
        <p:nvSpPr>
          <p:cNvPr id="2" name="Freeform 2"/>
          <p:cNvSpPr/>
          <p:nvPr/>
        </p:nvSpPr>
        <p:spPr>
          <a:xfrm rot="5400000">
            <a:off x="4652645" y="-2907182"/>
            <a:ext cx="8305628" cy="16238830"/>
          </a:xfrm>
          <a:custGeom>
            <a:avLst/>
            <a:gdLst/>
            <a:ahLst/>
            <a:cxnLst/>
            <a:rect l="l" t="t" r="r" b="b"/>
            <a:pathLst>
              <a:path w="8305628" h="16238830">
                <a:moveTo>
                  <a:pt x="0" y="0"/>
                </a:moveTo>
                <a:lnTo>
                  <a:pt x="8305628" y="0"/>
                </a:lnTo>
                <a:lnTo>
                  <a:pt x="8305628" y="16238830"/>
                </a:lnTo>
                <a:lnTo>
                  <a:pt x="0" y="16238830"/>
                </a:lnTo>
                <a:lnTo>
                  <a:pt x="0" y="0"/>
                </a:lnTo>
                <a:close/>
              </a:path>
            </a:pathLst>
          </a:custGeom>
          <a:blipFill>
            <a:blip r:embed="rId2">
              <a:extLst>
                <a:ext uri="{96DAC541-7B7A-43D3-8B79-37D633B846F1}">
                  <asvg:svgBlip xmlns:asvg="http://schemas.microsoft.com/office/drawing/2016/SVG/main" r:embed="rId3"/>
                </a:ext>
              </a:extLst>
            </a:blip>
            <a:stretch>
              <a:fillRect l="-6063" t="-876" r="-41611"/>
            </a:stretch>
          </a:blipFill>
        </p:spPr>
      </p:sp>
      <p:sp>
        <p:nvSpPr>
          <p:cNvPr id="3" name="TextBox 3"/>
          <p:cNvSpPr txBox="1"/>
          <p:nvPr/>
        </p:nvSpPr>
        <p:spPr>
          <a:xfrm>
            <a:off x="2048547" y="1229857"/>
            <a:ext cx="13513824" cy="962660"/>
          </a:xfrm>
          <a:prstGeom prst="rect">
            <a:avLst/>
          </a:prstGeom>
        </p:spPr>
        <p:txBody>
          <a:bodyPr lIns="0" tIns="0" rIns="0" bIns="0" rtlCol="0" anchor="t">
            <a:spAutoFit/>
          </a:bodyPr>
          <a:lstStyle/>
          <a:p>
            <a:pPr algn="ctr">
              <a:lnSpc>
                <a:spcPts val="7840"/>
              </a:lnSpc>
              <a:spcBef>
                <a:spcPct val="0"/>
              </a:spcBef>
            </a:pPr>
            <a:r>
              <a:rPr lang="en-US" sz="5600">
                <a:solidFill>
                  <a:srgbClr val="2C2C2E"/>
                </a:solidFill>
                <a:latin typeface="Muli Bold"/>
              </a:rPr>
              <a:t>Trang chủ</a:t>
            </a:r>
          </a:p>
        </p:txBody>
      </p:sp>
      <p:sp>
        <p:nvSpPr>
          <p:cNvPr id="4" name="Freeform 4"/>
          <p:cNvSpPr/>
          <p:nvPr/>
        </p:nvSpPr>
        <p:spPr>
          <a:xfrm rot="10632204" flipH="1">
            <a:off x="15301426" y="-1255051"/>
            <a:ext cx="4107789" cy="3565789"/>
          </a:xfrm>
          <a:custGeom>
            <a:avLst/>
            <a:gdLst/>
            <a:ahLst/>
            <a:cxnLst/>
            <a:rect l="l" t="t" r="r" b="b"/>
            <a:pathLst>
              <a:path w="4107789" h="3565789">
                <a:moveTo>
                  <a:pt x="4107789" y="0"/>
                </a:moveTo>
                <a:lnTo>
                  <a:pt x="0" y="0"/>
                </a:lnTo>
                <a:lnTo>
                  <a:pt x="0" y="3565789"/>
                </a:lnTo>
                <a:lnTo>
                  <a:pt x="4107789" y="3565789"/>
                </a:lnTo>
                <a:lnTo>
                  <a:pt x="410778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586275">
            <a:off x="-406683" y="7011801"/>
            <a:ext cx="1463286" cy="5260180"/>
          </a:xfrm>
          <a:custGeom>
            <a:avLst/>
            <a:gdLst/>
            <a:ahLst/>
            <a:cxnLst/>
            <a:rect l="l" t="t" r="r" b="b"/>
            <a:pathLst>
              <a:path w="1463286" h="5260180">
                <a:moveTo>
                  <a:pt x="0" y="0"/>
                </a:moveTo>
                <a:lnTo>
                  <a:pt x="1463286" y="0"/>
                </a:lnTo>
                <a:lnTo>
                  <a:pt x="1463286" y="5260180"/>
                </a:lnTo>
                <a:lnTo>
                  <a:pt x="0" y="52601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485875" y="2408826"/>
            <a:ext cx="13316250" cy="6362790"/>
          </a:xfrm>
          <a:custGeom>
            <a:avLst/>
            <a:gdLst/>
            <a:ahLst/>
            <a:cxnLst/>
            <a:rect l="l" t="t" r="r" b="b"/>
            <a:pathLst>
              <a:path w="13316250" h="6362790">
                <a:moveTo>
                  <a:pt x="0" y="0"/>
                </a:moveTo>
                <a:lnTo>
                  <a:pt x="13316250" y="0"/>
                </a:lnTo>
                <a:lnTo>
                  <a:pt x="13316250" y="6362790"/>
                </a:lnTo>
                <a:lnTo>
                  <a:pt x="0" y="6362790"/>
                </a:lnTo>
                <a:lnTo>
                  <a:pt x="0" y="0"/>
                </a:lnTo>
                <a:close/>
              </a:path>
            </a:pathLst>
          </a:custGeom>
          <a:blipFill>
            <a:blip r:embed="rId8"/>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3A4D8"/>
        </a:solidFill>
        <a:effectLst/>
      </p:bgPr>
    </p:bg>
    <p:spTree>
      <p:nvGrpSpPr>
        <p:cNvPr id="1" name=""/>
        <p:cNvGrpSpPr/>
        <p:nvPr/>
      </p:nvGrpSpPr>
      <p:grpSpPr>
        <a:xfrm>
          <a:off x="0" y="0"/>
          <a:ext cx="0" cy="0"/>
          <a:chOff x="0" y="0"/>
          <a:chExt cx="0" cy="0"/>
        </a:xfrm>
      </p:grpSpPr>
      <p:sp>
        <p:nvSpPr>
          <p:cNvPr id="2" name="Freeform 2"/>
          <p:cNvSpPr/>
          <p:nvPr/>
        </p:nvSpPr>
        <p:spPr>
          <a:xfrm rot="5400000">
            <a:off x="4652645" y="-2907182"/>
            <a:ext cx="8305628" cy="16238830"/>
          </a:xfrm>
          <a:custGeom>
            <a:avLst/>
            <a:gdLst/>
            <a:ahLst/>
            <a:cxnLst/>
            <a:rect l="l" t="t" r="r" b="b"/>
            <a:pathLst>
              <a:path w="8305628" h="16238830">
                <a:moveTo>
                  <a:pt x="0" y="0"/>
                </a:moveTo>
                <a:lnTo>
                  <a:pt x="8305628" y="0"/>
                </a:lnTo>
                <a:lnTo>
                  <a:pt x="8305628" y="16238830"/>
                </a:lnTo>
                <a:lnTo>
                  <a:pt x="0" y="16238830"/>
                </a:lnTo>
                <a:lnTo>
                  <a:pt x="0" y="0"/>
                </a:lnTo>
                <a:close/>
              </a:path>
            </a:pathLst>
          </a:custGeom>
          <a:blipFill>
            <a:blip r:embed="rId2">
              <a:extLst>
                <a:ext uri="{96DAC541-7B7A-43D3-8B79-37D633B846F1}">
                  <asvg:svgBlip xmlns:asvg="http://schemas.microsoft.com/office/drawing/2016/SVG/main" r:embed="rId3"/>
                </a:ext>
              </a:extLst>
            </a:blip>
            <a:stretch>
              <a:fillRect l="-6063" t="-876" r="-41611"/>
            </a:stretch>
          </a:blipFill>
        </p:spPr>
      </p:sp>
      <p:sp>
        <p:nvSpPr>
          <p:cNvPr id="3" name="TextBox 3"/>
          <p:cNvSpPr txBox="1"/>
          <p:nvPr/>
        </p:nvSpPr>
        <p:spPr>
          <a:xfrm>
            <a:off x="2048547" y="1229857"/>
            <a:ext cx="13513824" cy="962660"/>
          </a:xfrm>
          <a:prstGeom prst="rect">
            <a:avLst/>
          </a:prstGeom>
        </p:spPr>
        <p:txBody>
          <a:bodyPr lIns="0" tIns="0" rIns="0" bIns="0" rtlCol="0" anchor="t">
            <a:spAutoFit/>
          </a:bodyPr>
          <a:lstStyle/>
          <a:p>
            <a:pPr algn="ctr">
              <a:lnSpc>
                <a:spcPts val="7840"/>
              </a:lnSpc>
              <a:spcBef>
                <a:spcPct val="0"/>
              </a:spcBef>
            </a:pPr>
            <a:r>
              <a:rPr lang="en-US" sz="5600">
                <a:solidFill>
                  <a:srgbClr val="2C2C2E"/>
                </a:solidFill>
                <a:latin typeface="Muli Bold"/>
              </a:rPr>
              <a:t>Sản phẩm</a:t>
            </a:r>
          </a:p>
        </p:txBody>
      </p:sp>
      <p:sp>
        <p:nvSpPr>
          <p:cNvPr id="4" name="Freeform 4"/>
          <p:cNvSpPr/>
          <p:nvPr/>
        </p:nvSpPr>
        <p:spPr>
          <a:xfrm rot="10632204" flipH="1">
            <a:off x="15301426" y="-1255051"/>
            <a:ext cx="4107789" cy="3565789"/>
          </a:xfrm>
          <a:custGeom>
            <a:avLst/>
            <a:gdLst/>
            <a:ahLst/>
            <a:cxnLst/>
            <a:rect l="l" t="t" r="r" b="b"/>
            <a:pathLst>
              <a:path w="4107789" h="3565789">
                <a:moveTo>
                  <a:pt x="4107789" y="0"/>
                </a:moveTo>
                <a:lnTo>
                  <a:pt x="0" y="0"/>
                </a:lnTo>
                <a:lnTo>
                  <a:pt x="0" y="3565789"/>
                </a:lnTo>
                <a:lnTo>
                  <a:pt x="4107789" y="3565789"/>
                </a:lnTo>
                <a:lnTo>
                  <a:pt x="410778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586275">
            <a:off x="-406683" y="7011801"/>
            <a:ext cx="1463286" cy="5260180"/>
          </a:xfrm>
          <a:custGeom>
            <a:avLst/>
            <a:gdLst/>
            <a:ahLst/>
            <a:cxnLst/>
            <a:rect l="l" t="t" r="r" b="b"/>
            <a:pathLst>
              <a:path w="1463286" h="5260180">
                <a:moveTo>
                  <a:pt x="0" y="0"/>
                </a:moveTo>
                <a:lnTo>
                  <a:pt x="1463286" y="0"/>
                </a:lnTo>
                <a:lnTo>
                  <a:pt x="1463286" y="5260180"/>
                </a:lnTo>
                <a:lnTo>
                  <a:pt x="0" y="52601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461320" y="2408826"/>
            <a:ext cx="13365360" cy="6214234"/>
          </a:xfrm>
          <a:custGeom>
            <a:avLst/>
            <a:gdLst/>
            <a:ahLst/>
            <a:cxnLst/>
            <a:rect l="l" t="t" r="r" b="b"/>
            <a:pathLst>
              <a:path w="13365360" h="6214234">
                <a:moveTo>
                  <a:pt x="0" y="0"/>
                </a:moveTo>
                <a:lnTo>
                  <a:pt x="13365360" y="0"/>
                </a:lnTo>
                <a:lnTo>
                  <a:pt x="13365360" y="6214233"/>
                </a:lnTo>
                <a:lnTo>
                  <a:pt x="0" y="6214233"/>
                </a:lnTo>
                <a:lnTo>
                  <a:pt x="0" y="0"/>
                </a:lnTo>
                <a:close/>
              </a:path>
            </a:pathLst>
          </a:custGeom>
          <a:blipFill>
            <a:blip r:embed="rId8"/>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3A4D8"/>
        </a:solidFill>
        <a:effectLst/>
      </p:bgPr>
    </p:bg>
    <p:spTree>
      <p:nvGrpSpPr>
        <p:cNvPr id="1" name=""/>
        <p:cNvGrpSpPr/>
        <p:nvPr/>
      </p:nvGrpSpPr>
      <p:grpSpPr>
        <a:xfrm>
          <a:off x="0" y="0"/>
          <a:ext cx="0" cy="0"/>
          <a:chOff x="0" y="0"/>
          <a:chExt cx="0" cy="0"/>
        </a:xfrm>
      </p:grpSpPr>
      <p:sp>
        <p:nvSpPr>
          <p:cNvPr id="2" name="Freeform 2"/>
          <p:cNvSpPr/>
          <p:nvPr/>
        </p:nvSpPr>
        <p:spPr>
          <a:xfrm rot="5400000">
            <a:off x="4652645" y="-2907182"/>
            <a:ext cx="8305628" cy="16238830"/>
          </a:xfrm>
          <a:custGeom>
            <a:avLst/>
            <a:gdLst/>
            <a:ahLst/>
            <a:cxnLst/>
            <a:rect l="l" t="t" r="r" b="b"/>
            <a:pathLst>
              <a:path w="8305628" h="16238830">
                <a:moveTo>
                  <a:pt x="0" y="0"/>
                </a:moveTo>
                <a:lnTo>
                  <a:pt x="8305628" y="0"/>
                </a:lnTo>
                <a:lnTo>
                  <a:pt x="8305628" y="16238830"/>
                </a:lnTo>
                <a:lnTo>
                  <a:pt x="0" y="16238830"/>
                </a:lnTo>
                <a:lnTo>
                  <a:pt x="0" y="0"/>
                </a:lnTo>
                <a:close/>
              </a:path>
            </a:pathLst>
          </a:custGeom>
          <a:blipFill>
            <a:blip r:embed="rId2">
              <a:extLst>
                <a:ext uri="{96DAC541-7B7A-43D3-8B79-37D633B846F1}">
                  <asvg:svgBlip xmlns:asvg="http://schemas.microsoft.com/office/drawing/2016/SVG/main" r:embed="rId3"/>
                </a:ext>
              </a:extLst>
            </a:blip>
            <a:stretch>
              <a:fillRect l="-6063" t="-876" r="-41611"/>
            </a:stretch>
          </a:blipFill>
        </p:spPr>
      </p:sp>
      <p:sp>
        <p:nvSpPr>
          <p:cNvPr id="3" name="TextBox 3"/>
          <p:cNvSpPr txBox="1"/>
          <p:nvPr/>
        </p:nvSpPr>
        <p:spPr>
          <a:xfrm>
            <a:off x="-1331401" y="1870346"/>
            <a:ext cx="13513824" cy="962660"/>
          </a:xfrm>
          <a:prstGeom prst="rect">
            <a:avLst/>
          </a:prstGeom>
        </p:spPr>
        <p:txBody>
          <a:bodyPr lIns="0" tIns="0" rIns="0" bIns="0" rtlCol="0" anchor="t">
            <a:spAutoFit/>
          </a:bodyPr>
          <a:lstStyle/>
          <a:p>
            <a:pPr algn="ctr">
              <a:lnSpc>
                <a:spcPts val="7840"/>
              </a:lnSpc>
              <a:spcBef>
                <a:spcPct val="0"/>
              </a:spcBef>
            </a:pPr>
            <a:r>
              <a:rPr lang="en-US" sz="5600">
                <a:solidFill>
                  <a:srgbClr val="2C2C2E"/>
                </a:solidFill>
                <a:latin typeface="Muli Bold"/>
              </a:rPr>
              <a:t>Giỏ hàng</a:t>
            </a:r>
          </a:p>
        </p:txBody>
      </p:sp>
      <p:sp>
        <p:nvSpPr>
          <p:cNvPr id="4" name="Freeform 4"/>
          <p:cNvSpPr/>
          <p:nvPr/>
        </p:nvSpPr>
        <p:spPr>
          <a:xfrm rot="10632204" flipH="1">
            <a:off x="15301426" y="-1255051"/>
            <a:ext cx="4107789" cy="3565789"/>
          </a:xfrm>
          <a:custGeom>
            <a:avLst/>
            <a:gdLst/>
            <a:ahLst/>
            <a:cxnLst/>
            <a:rect l="l" t="t" r="r" b="b"/>
            <a:pathLst>
              <a:path w="4107789" h="3565789">
                <a:moveTo>
                  <a:pt x="4107789" y="0"/>
                </a:moveTo>
                <a:lnTo>
                  <a:pt x="0" y="0"/>
                </a:lnTo>
                <a:lnTo>
                  <a:pt x="0" y="3565789"/>
                </a:lnTo>
                <a:lnTo>
                  <a:pt x="4107789" y="3565789"/>
                </a:lnTo>
                <a:lnTo>
                  <a:pt x="410778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586275">
            <a:off x="-406683" y="7011801"/>
            <a:ext cx="1463286" cy="5260180"/>
          </a:xfrm>
          <a:custGeom>
            <a:avLst/>
            <a:gdLst/>
            <a:ahLst/>
            <a:cxnLst/>
            <a:rect l="l" t="t" r="r" b="b"/>
            <a:pathLst>
              <a:path w="1463286" h="5260180">
                <a:moveTo>
                  <a:pt x="0" y="0"/>
                </a:moveTo>
                <a:lnTo>
                  <a:pt x="1463286" y="0"/>
                </a:lnTo>
                <a:lnTo>
                  <a:pt x="1463286" y="5260180"/>
                </a:lnTo>
                <a:lnTo>
                  <a:pt x="0" y="52601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9144000" y="1304210"/>
            <a:ext cx="4029893" cy="7678580"/>
          </a:xfrm>
          <a:custGeom>
            <a:avLst/>
            <a:gdLst/>
            <a:ahLst/>
            <a:cxnLst/>
            <a:rect l="l" t="t" r="r" b="b"/>
            <a:pathLst>
              <a:path w="4029893" h="7678580">
                <a:moveTo>
                  <a:pt x="0" y="0"/>
                </a:moveTo>
                <a:lnTo>
                  <a:pt x="4029893" y="0"/>
                </a:lnTo>
                <a:lnTo>
                  <a:pt x="4029893" y="7678580"/>
                </a:lnTo>
                <a:lnTo>
                  <a:pt x="0" y="7678580"/>
                </a:lnTo>
                <a:lnTo>
                  <a:pt x="0" y="0"/>
                </a:lnTo>
                <a:close/>
              </a:path>
            </a:pathLst>
          </a:custGeom>
          <a:blipFill>
            <a:blip r:embed="rId8"/>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195</Words>
  <Application>Microsoft Office PowerPoint</Application>
  <PresentationFormat>Custom</PresentationFormat>
  <Paragraphs>21</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Dancing Script</vt:lpstr>
      <vt:lpstr>Faustina</vt:lpstr>
      <vt:lpstr>Muli Ultra-Bold</vt:lpstr>
      <vt:lpstr>Calibri</vt:lpstr>
      <vt:lpstr>Arial</vt:lpstr>
      <vt:lpstr>Muli</vt:lpstr>
      <vt:lpstr>Noto Sans Bold</vt:lpstr>
      <vt:lpstr>Muli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c:title>
  <cp:lastModifiedBy>Than Trong Huy</cp:lastModifiedBy>
  <cp:revision>2</cp:revision>
  <dcterms:created xsi:type="dcterms:W3CDTF">2006-08-16T00:00:00Z</dcterms:created>
  <dcterms:modified xsi:type="dcterms:W3CDTF">2023-12-16T10:08:45Z</dcterms:modified>
  <dc:identifier>DAF3HGZYC-Y</dc:identifier>
</cp:coreProperties>
</file>